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7" r:id="rId2"/>
    <p:sldId id="1648" r:id="rId3"/>
    <p:sldId id="302" r:id="rId4"/>
    <p:sldId id="1640" r:id="rId5"/>
    <p:sldId id="1643" r:id="rId6"/>
    <p:sldId id="280" r:id="rId7"/>
    <p:sldId id="258" r:id="rId8"/>
    <p:sldId id="307" r:id="rId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Montserrat Thin Bold"/>
        <a:ea typeface="Montserrat Thin Bold"/>
        <a:cs typeface="Montserrat Thin Bold"/>
        <a:sym typeface="Montserrat Thin Bold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Montserrat Thin Bold"/>
        <a:ea typeface="Montserrat Thin Bold"/>
        <a:cs typeface="Montserrat Thin Bold"/>
        <a:sym typeface="Montserrat Thin Bold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Montserrat Thin Bold"/>
        <a:ea typeface="Montserrat Thin Bold"/>
        <a:cs typeface="Montserrat Thin Bold"/>
        <a:sym typeface="Montserrat Thin Bold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Montserrat Thin Bold"/>
        <a:ea typeface="Montserrat Thin Bold"/>
        <a:cs typeface="Montserrat Thin Bold"/>
        <a:sym typeface="Montserrat Thin Bold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Montserrat Thin Bold"/>
        <a:ea typeface="Montserrat Thin Bold"/>
        <a:cs typeface="Montserrat Thin Bold"/>
        <a:sym typeface="Montserrat Thin Bold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Montserrat Thin Bold"/>
        <a:ea typeface="Montserrat Thin Bold"/>
        <a:cs typeface="Montserrat Thin Bold"/>
        <a:sym typeface="Montserrat Thin Bold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Montserrat Thin Bold"/>
        <a:ea typeface="Montserrat Thin Bold"/>
        <a:cs typeface="Montserrat Thin Bold"/>
        <a:sym typeface="Montserrat Thin Bold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Montserrat Thin Bold"/>
        <a:ea typeface="Montserrat Thin Bold"/>
        <a:cs typeface="Montserrat Thin Bold"/>
        <a:sym typeface="Montserrat Thin Bold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Montserrat Thin Bold"/>
        <a:ea typeface="Montserrat Thin Bold"/>
        <a:cs typeface="Montserrat Thin Bold"/>
        <a:sym typeface="Montserrat Thin Bold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8FB"/>
          </a:solidFill>
        </a:fill>
      </a:tcStyle>
    </a:wholeTbl>
    <a:band2H>
      <a:tcTxStyle/>
      <a:tcStyle>
        <a:tcBdr/>
        <a:fill>
          <a:solidFill>
            <a:srgbClr val="E8EDF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78"/>
    <p:restoredTop sz="80212"/>
  </p:normalViewPr>
  <p:slideViewPr>
    <p:cSldViewPr snapToGrid="0">
      <p:cViewPr varScale="1">
        <p:scale>
          <a:sx n="82" d="100"/>
          <a:sy n="82" d="100"/>
        </p:scale>
        <p:origin x="184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0E0E0E"/>
              </a:solidFill>
              <a:effectLst/>
              <a:latin typeface=".AppleSystemUIFont"/>
            </a:endParaRPr>
          </a:p>
        </p:txBody>
      </p:sp>
    </p:spTree>
    <p:extLst>
      <p:ext uri="{BB962C8B-B14F-4D97-AF65-F5344CB8AC3E}">
        <p14:creationId xmlns:p14="http://schemas.microsoft.com/office/powerpoint/2010/main" val="646148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400" dirty="0">
              <a:solidFill>
                <a:srgbClr val="0E0E0E"/>
              </a:solidFill>
              <a:effectLst/>
              <a:latin typeface=".AppleSystemUIFont"/>
            </a:endParaRPr>
          </a:p>
        </p:txBody>
      </p:sp>
    </p:spTree>
    <p:extLst>
      <p:ext uri="{BB962C8B-B14F-4D97-AF65-F5344CB8AC3E}">
        <p14:creationId xmlns:p14="http://schemas.microsoft.com/office/powerpoint/2010/main" val="369014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0" name="Shape 3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GB" sz="3200" dirty="0">
              <a:solidFill>
                <a:srgbClr val="0E0E0E"/>
              </a:solidFill>
              <a:effectLst/>
              <a:latin typeface=".AppleSystemUIFon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L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716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GB" sz="2400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kstas su foto kair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53;p14"/>
          <p:cNvSpPr>
            <a:spLocks noGrp="1"/>
          </p:cNvSpPr>
          <p:nvPr>
            <p:ph type="pic" idx="21"/>
          </p:nvPr>
        </p:nvSpPr>
        <p:spPr>
          <a:xfrm>
            <a:off x="0" y="0"/>
            <a:ext cx="4373701" cy="5143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" name="Google Shape;56;p14"/>
          <p:cNvSpPr txBox="1">
            <a:spLocks noGrp="1"/>
          </p:cNvSpPr>
          <p:nvPr>
            <p:ph type="body" sz="half" idx="22"/>
          </p:nvPr>
        </p:nvSpPr>
        <p:spPr>
          <a:xfrm>
            <a:off x="4880311" y="1760448"/>
            <a:ext cx="3970800" cy="2433902"/>
          </a:xfrm>
          <a:prstGeom prst="rect">
            <a:avLst/>
          </a:prstGeom>
        </p:spPr>
        <p:txBody>
          <a:bodyPr lIns="34275" tIns="34275" rIns="34275" bIns="34275"/>
          <a:lstStyle/>
          <a:p>
            <a:pPr marL="228600" indent="0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defRPr sz="1200" b="1"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>
              <a:defRPr sz="1000">
                <a:solidFill>
                  <a:schemeClr val="accent2">
                    <a:lumOff val="21764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>
                <a:latin typeface="+mj-lt"/>
                <a:ea typeface="+mj-ea"/>
                <a:cs typeface="+mj-cs"/>
                <a:sym typeface="Helvetica"/>
              </a:defRPr>
            </a:lvl1pPr>
            <a:lvl2pPr>
              <a:lnSpc>
                <a:spcPct val="100000"/>
              </a:lnSpc>
              <a:buClrTx/>
              <a:buFontTx/>
              <a:defRPr>
                <a:latin typeface="+mj-lt"/>
                <a:ea typeface="+mj-ea"/>
                <a:cs typeface="+mj-cs"/>
                <a:sym typeface="Helvetica"/>
              </a:defRPr>
            </a:lvl2pPr>
            <a:lvl3pPr>
              <a:lnSpc>
                <a:spcPct val="100000"/>
              </a:lnSpc>
              <a:buClrTx/>
              <a:buFontTx/>
              <a:defRPr>
                <a:latin typeface="+mj-lt"/>
                <a:ea typeface="+mj-ea"/>
                <a:cs typeface="+mj-cs"/>
                <a:sym typeface="Helvetica"/>
              </a:defRPr>
            </a:lvl3pPr>
            <a:lvl4pPr>
              <a:lnSpc>
                <a:spcPct val="100000"/>
              </a:lnSpc>
              <a:buClrTx/>
              <a:buFontTx/>
              <a:defRPr>
                <a:latin typeface="+mj-lt"/>
                <a:ea typeface="+mj-ea"/>
                <a:cs typeface="+mj-cs"/>
                <a:sym typeface="Helvetica"/>
              </a:defRPr>
            </a:lvl4pPr>
            <a:lvl5pPr>
              <a:lnSpc>
                <a:spcPct val="100000"/>
              </a:lnSpc>
              <a:buClrTx/>
              <a:buFontTx/>
              <a:defRPr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>
              <a:defRPr sz="1000">
                <a:solidFill>
                  <a:schemeClr val="accent2">
                    <a:lumOff val="21764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xx%"/>
          <p:cNvSpPr txBox="1">
            <a:spLocks noGrp="1"/>
          </p:cNvSpPr>
          <p:nvPr>
            <p:ph type="title" hasCustomPrompt="1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xx%</a:t>
            </a:r>
          </a:p>
        </p:txBody>
      </p:sp>
      <p:sp>
        <p:nvSpPr>
          <p:cNvPr id="12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>
              <a:defRPr sz="1000">
                <a:solidFill>
                  <a:schemeClr val="accent2">
                    <a:lumOff val="21764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>
              <a:defRPr sz="1000">
                <a:solidFill>
                  <a:schemeClr val="accent2">
                    <a:lumOff val="21764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0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>
              <a:defRPr sz="1000">
                <a:solidFill>
                  <a:schemeClr val="accent2">
                    <a:lumOff val="21764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0402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bg>
      <p:bgPr>
        <a:solidFill>
          <a:srgbClr val="E3FFD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709215" y="-2265160"/>
            <a:ext cx="16221308" cy="1142476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ctrTitle"/>
          </p:nvPr>
        </p:nvSpPr>
        <p:spPr>
          <a:xfrm>
            <a:off x="2233893" y="2055248"/>
            <a:ext cx="4676215" cy="1391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Arial"/>
              <a:buNone/>
              <a:defRPr sz="6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" name="Google Shape;1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5146" y="1230445"/>
            <a:ext cx="2533707" cy="824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236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kstas su foto desin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53;p14"/>
          <p:cNvSpPr>
            <a:spLocks noGrp="1"/>
          </p:cNvSpPr>
          <p:nvPr>
            <p:ph type="pic" idx="21"/>
          </p:nvPr>
        </p:nvSpPr>
        <p:spPr>
          <a:xfrm>
            <a:off x="4780039" y="0"/>
            <a:ext cx="4373701" cy="51435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Google Shape;56;p14"/>
          <p:cNvSpPr txBox="1">
            <a:spLocks noGrp="1"/>
          </p:cNvSpPr>
          <p:nvPr>
            <p:ph type="body" sz="half" idx="22"/>
          </p:nvPr>
        </p:nvSpPr>
        <p:spPr>
          <a:xfrm>
            <a:off x="526797" y="1833988"/>
            <a:ext cx="3970800" cy="2433901"/>
          </a:xfrm>
          <a:prstGeom prst="rect">
            <a:avLst/>
          </a:prstGeom>
        </p:spPr>
        <p:txBody>
          <a:bodyPr lIns="34275" tIns="34275" rIns="34275" bIns="34275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5" name="Google Shape;198;p33"/>
          <p:cNvSpPr/>
          <p:nvPr/>
        </p:nvSpPr>
        <p:spPr>
          <a:xfrm>
            <a:off x="0" y="773124"/>
            <a:ext cx="96002" cy="570602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>
              <a:defRPr sz="1000">
                <a:solidFill>
                  <a:schemeClr val="accent2">
                    <a:lumOff val="21764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>
              <a:defRPr sz="1000">
                <a:solidFill>
                  <a:schemeClr val="accent2">
                    <a:lumOff val="21764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marL="752021" indent="-612321">
              <a:buSzPts val="2700"/>
              <a:defRPr sz="2700">
                <a:latin typeface="Montserrat Thin Bold"/>
                <a:ea typeface="Montserrat Thin Bold"/>
                <a:cs typeface="Montserrat Thin Bold"/>
                <a:sym typeface="Montserrat Thin Bold"/>
              </a:defRPr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>
              <a:defRPr sz="1000">
                <a:solidFill>
                  <a:schemeClr val="accent2">
                    <a:lumOff val="21764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>
              <a:defRPr sz="1000">
                <a:solidFill>
                  <a:schemeClr val="accent2">
                    <a:lumOff val="21764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Text"/>
          <p:cNvSpPr txBox="1">
            <a:spLocks noGrp="1"/>
          </p:cNvSpPr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>
              <a:defRPr sz="1000">
                <a:solidFill>
                  <a:schemeClr val="accent2">
                    <a:lumOff val="21764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>
              <a:defRPr sz="1000">
                <a:solidFill>
                  <a:schemeClr val="accent2">
                    <a:lumOff val="21764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36;p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05" name="Title Text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>
                <a:latin typeface="Montserrat Thin Regular"/>
                <a:ea typeface="Montserrat Thin Regular"/>
                <a:cs typeface="Montserrat Thin Regular"/>
                <a:sym typeface="Montserrat Thin Regular"/>
              </a:defRPr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>
                <a:latin typeface="Montserrat Thin Regular"/>
                <a:ea typeface="Montserrat Thin Regular"/>
                <a:cs typeface="Montserrat Thin Regular"/>
                <a:sym typeface="Montserrat Thin Regular"/>
              </a:defRPr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>
                <a:latin typeface="Montserrat Thin Regular"/>
                <a:ea typeface="Montserrat Thin Regular"/>
                <a:cs typeface="Montserrat Thin Regular"/>
                <a:sym typeface="Montserrat Thin Regular"/>
              </a:defRPr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>
                <a:latin typeface="Montserrat Thin Regular"/>
                <a:ea typeface="Montserrat Thin Regular"/>
                <a:cs typeface="Montserrat Thin Regular"/>
                <a:sym typeface="Montserrat Thin Regular"/>
              </a:defRPr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>
                <a:latin typeface="Montserrat Thin Regular"/>
                <a:ea typeface="Montserrat Thin Regular"/>
                <a:cs typeface="Montserrat Thin Regular"/>
                <a:sym typeface="Montserrat Thin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Google Shape;39;p9"/>
          <p:cNvSpPr txBox="1">
            <a:spLocks noGrp="1"/>
          </p:cNvSpPr>
          <p:nvPr>
            <p:ph type="body" sz="half" idx="21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pPr>
              <a:defRPr>
                <a:latin typeface="Montserrat Thin Bold"/>
                <a:ea typeface="Montserrat Thin Bold"/>
                <a:cs typeface="Montserrat Thin Bold"/>
                <a:sym typeface="Montserrat Thin Bold"/>
              </a:defRPr>
            </a:pPr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>
              <a:defRPr sz="1000">
                <a:solidFill>
                  <a:schemeClr val="accent2">
                    <a:lumOff val="21764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5;p16"/>
          <p:cNvSpPr txBox="1"/>
          <p:nvPr/>
        </p:nvSpPr>
        <p:spPr>
          <a:xfrm>
            <a:off x="326897" y="4185499"/>
            <a:ext cx="5476202" cy="314901"/>
          </a:xfrm>
          <a:prstGeom prst="rect">
            <a:avLst/>
          </a:prstGeom>
          <a:ln w="12700">
            <a:miter lim="400000"/>
          </a:ln>
          <a:effectLst>
            <a:outerShdw blurRad="304800" dist="1905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50" tIns="68550" rIns="68550" bIns="68550">
            <a:spAutoFit/>
          </a:bodyPr>
          <a:lstStyle>
            <a:lvl1pPr>
              <a:defRPr sz="12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Anton Nikitin, Vilniaus tvarumo vadovas</a:t>
            </a:r>
          </a:p>
        </p:txBody>
      </p:sp>
      <p:sp>
        <p:nvSpPr>
          <p:cNvPr id="3" name="Google Shape;76;p16"/>
          <p:cNvSpPr/>
          <p:nvPr/>
        </p:nvSpPr>
        <p:spPr>
          <a:xfrm>
            <a:off x="2113156" y="2827021"/>
            <a:ext cx="4917600" cy="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4" name="Text"/>
          <p:cNvSpPr txBox="1"/>
          <p:nvPr/>
        </p:nvSpPr>
        <p:spPr>
          <a:xfrm>
            <a:off x="4293339" y="2981014"/>
            <a:ext cx="557322" cy="3708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>
              <a:defRPr sz="1800" b="1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" name="Google Shape;74;p16"/>
          <p:cNvSpPr txBox="1"/>
          <p:nvPr/>
        </p:nvSpPr>
        <p:spPr>
          <a:xfrm>
            <a:off x="481350" y="2140170"/>
            <a:ext cx="8181300" cy="863160"/>
          </a:xfrm>
          <a:prstGeom prst="rect">
            <a:avLst/>
          </a:prstGeom>
          <a:ln w="12700">
            <a:miter lim="400000"/>
          </a:ln>
          <a:effectLst>
            <a:outerShdw blurRad="469900" dist="19050" dir="5400000" rotWithShape="0">
              <a:srgbClr val="000000">
                <a:alpha val="80000"/>
              </a:srgbClr>
            </a:outerShdw>
          </a:effectLst>
        </p:spPr>
        <p:txBody>
          <a:bodyPr lIns="34275" tIns="34275" rIns="34275" bIns="34275">
            <a:normAutofit/>
          </a:bodyPr>
          <a:lstStyle/>
          <a:p>
            <a:pPr algn="ctr">
              <a:lnSpc>
                <a:spcPct val="90000"/>
              </a:lnSpc>
              <a:defRPr sz="36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50795" y="4794579"/>
            <a:ext cx="176091" cy="182851"/>
          </a:xfrm>
          <a:prstGeom prst="rect">
            <a:avLst/>
          </a:prstGeom>
          <a:ln w="12700">
            <a:miter lim="400000"/>
          </a:ln>
        </p:spPr>
        <p:txBody>
          <a:bodyPr wrap="none" lIns="34275" tIns="34275" rIns="34275" bIns="34275" anchor="ctr">
            <a:spAutoFit/>
          </a:bodyPr>
          <a:lstStyle>
            <a:lvl1pPr algn="r">
              <a:defRPr sz="700">
                <a:solidFill>
                  <a:srgbClr val="BFBFB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6" r:id="rId14"/>
    <p:sldLayoutId id="2147483667" r:id="rId15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Thin Bold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Thin Bold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Thin Bold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Thin Bold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Thin Bold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Thin Bold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Thin Bold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Thin Bold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Thin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00B0F0"/>
              </a:gs>
              <a:gs pos="90000">
                <a:srgbClr val="449C33"/>
              </a:gs>
              <a:gs pos="100000">
                <a:srgbClr val="449C33"/>
              </a:gs>
            </a:gsLst>
            <a:lin ang="300000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574589" y="1329394"/>
            <a:ext cx="7784550" cy="2908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endParaRPr lang="it-IT" sz="3750" b="1" dirty="0">
              <a:solidFill>
                <a:schemeClr val="lt1"/>
              </a:solidFill>
              <a:latin typeface="KoHo"/>
              <a:ea typeface="KoHo"/>
              <a:cs typeface="KoHo"/>
              <a:sym typeface="KoHo"/>
            </a:endParaRPr>
          </a:p>
          <a:p>
            <a:r>
              <a:rPr lang="it-IT" sz="3750" b="1" dirty="0">
                <a:solidFill>
                  <a:schemeClr val="lt1"/>
                </a:solidFill>
                <a:latin typeface="KoHo"/>
                <a:ea typeface="KoHo"/>
                <a:cs typeface="KoHo"/>
                <a:sym typeface="KoHo"/>
              </a:rPr>
              <a:t>Vilnius good practices in </a:t>
            </a:r>
            <a:r>
              <a:rPr lang="it-IT" sz="3750" b="1" dirty="0" err="1">
                <a:solidFill>
                  <a:schemeClr val="lt1"/>
                </a:solidFill>
                <a:latin typeface="KoHo"/>
                <a:ea typeface="KoHo"/>
                <a:cs typeface="KoHo"/>
                <a:sym typeface="KoHo"/>
              </a:rPr>
              <a:t>waste</a:t>
            </a:r>
            <a:r>
              <a:rPr lang="it-IT" sz="3750" b="1" dirty="0">
                <a:solidFill>
                  <a:schemeClr val="lt1"/>
                </a:solidFill>
                <a:latin typeface="KoHo"/>
                <a:ea typeface="KoHo"/>
                <a:cs typeface="KoHo"/>
                <a:sym typeface="KoHo"/>
              </a:rPr>
              <a:t> management</a:t>
            </a:r>
          </a:p>
          <a:p>
            <a:r>
              <a:rPr lang="it-IT" sz="2400" b="1" dirty="0">
                <a:solidFill>
                  <a:schemeClr val="lt1"/>
                </a:solidFill>
                <a:latin typeface="KoHo"/>
                <a:cs typeface="KoHo"/>
                <a:sym typeface="KoHo"/>
              </a:rPr>
              <a:t>Anton Nikitin</a:t>
            </a:r>
          </a:p>
          <a:p>
            <a:r>
              <a:rPr lang="it-IT" sz="2400" b="1" dirty="0" err="1">
                <a:solidFill>
                  <a:schemeClr val="lt1"/>
                </a:solidFill>
                <a:latin typeface="KoHo"/>
                <a:cs typeface="KoHo"/>
                <a:sym typeface="KoHo"/>
              </a:rPr>
              <a:t>Chief</a:t>
            </a:r>
            <a:r>
              <a:rPr lang="it-IT" sz="2400" b="1" dirty="0">
                <a:solidFill>
                  <a:schemeClr val="lt1"/>
                </a:solidFill>
                <a:latin typeface="KoHo"/>
                <a:cs typeface="KoHo"/>
                <a:sym typeface="KoHo"/>
              </a:rPr>
              <a:t> </a:t>
            </a:r>
            <a:r>
              <a:rPr lang="it-IT" sz="2400" b="1" dirty="0" err="1">
                <a:solidFill>
                  <a:schemeClr val="lt1"/>
                </a:solidFill>
                <a:latin typeface="KoHo"/>
                <a:cs typeface="KoHo"/>
                <a:sym typeface="KoHo"/>
              </a:rPr>
              <a:t>Sustainability</a:t>
            </a:r>
            <a:r>
              <a:rPr lang="it-IT" sz="2400" b="1" dirty="0">
                <a:solidFill>
                  <a:schemeClr val="lt1"/>
                </a:solidFill>
                <a:latin typeface="KoHo"/>
                <a:cs typeface="KoHo"/>
                <a:sym typeface="KoHo"/>
              </a:rPr>
              <a:t> </a:t>
            </a:r>
            <a:r>
              <a:rPr lang="it-IT" sz="2400" b="1" dirty="0" err="1">
                <a:solidFill>
                  <a:schemeClr val="lt1"/>
                </a:solidFill>
                <a:latin typeface="KoHo"/>
                <a:cs typeface="KoHo"/>
                <a:sym typeface="KoHo"/>
              </a:rPr>
              <a:t>Officer</a:t>
            </a:r>
            <a:r>
              <a:rPr lang="it-IT" sz="2400" b="1" dirty="0">
                <a:solidFill>
                  <a:schemeClr val="lt1"/>
                </a:solidFill>
                <a:latin typeface="KoHo"/>
                <a:cs typeface="KoHo"/>
                <a:sym typeface="KoHo"/>
              </a:rPr>
              <a:t> </a:t>
            </a:r>
          </a:p>
          <a:p>
            <a:r>
              <a:rPr lang="it-IT" sz="2400" b="1" dirty="0">
                <a:solidFill>
                  <a:schemeClr val="lt1"/>
                </a:solidFill>
                <a:latin typeface="KoHo"/>
                <a:cs typeface="KoHo"/>
                <a:sym typeface="KoHo"/>
              </a:rPr>
              <a:t>City of Vilnius</a:t>
            </a:r>
            <a:endParaRPr sz="300" dirty="0"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589" y="4266570"/>
            <a:ext cx="5829300" cy="729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589" y="386420"/>
            <a:ext cx="2847975" cy="94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10" descr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8778" y="215528"/>
            <a:ext cx="508977" cy="426067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One of the fastest growing cities in the region &amp; economies in the EU with 600,000 residents…"/>
          <p:cNvSpPr txBox="1"/>
          <p:nvPr/>
        </p:nvSpPr>
        <p:spPr>
          <a:xfrm>
            <a:off x="4684810" y="989329"/>
            <a:ext cx="4100974" cy="344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>
                <a:latin typeface="Montserrat Thin SemiBold"/>
                <a:ea typeface="Montserrat Thin SemiBold"/>
                <a:cs typeface="Montserrat Thin SemiBold"/>
                <a:sym typeface="Montserrat Thin SemiBold"/>
              </a:defRPr>
            </a:pPr>
            <a:r>
              <a:rPr dirty="0"/>
              <a:t>One of the fastest growing cities in the region &amp; economies in the EU with 600,000</a:t>
            </a:r>
            <a:r>
              <a:rPr lang="en-US" dirty="0"/>
              <a:t>+</a:t>
            </a:r>
            <a:r>
              <a:rPr dirty="0"/>
              <a:t> residents</a:t>
            </a:r>
          </a:p>
          <a:p>
            <a:pPr>
              <a:defRPr sz="1800">
                <a:latin typeface="Montserrat Thin SemiBold"/>
                <a:ea typeface="Montserrat Thin SemiBold"/>
                <a:cs typeface="Montserrat Thin SemiBold"/>
                <a:sym typeface="Montserrat Thin SemiBold"/>
              </a:defRPr>
            </a:pPr>
            <a:endParaRPr dirty="0"/>
          </a:p>
          <a:p>
            <a:pPr>
              <a:defRPr sz="1800">
                <a:latin typeface="Montserrat Thin SemiBold"/>
                <a:ea typeface="Montserrat Thin SemiBold"/>
                <a:cs typeface="Montserrat Thin SemiBold"/>
                <a:sym typeface="Montserrat Thin SemiBold"/>
              </a:defRPr>
            </a:pPr>
            <a:r>
              <a:rPr dirty="0"/>
              <a:t>EU net zero mission city</a:t>
            </a:r>
          </a:p>
          <a:p>
            <a:pPr>
              <a:defRPr sz="1800">
                <a:latin typeface="Montserrat Thin SemiBold"/>
                <a:ea typeface="Montserrat Thin SemiBold"/>
                <a:cs typeface="Montserrat Thin SemiBold"/>
                <a:sym typeface="Montserrat Thin SemiBold"/>
              </a:defRPr>
            </a:pPr>
            <a:r>
              <a:rPr dirty="0"/>
              <a:t> </a:t>
            </a:r>
          </a:p>
          <a:p>
            <a:pPr>
              <a:defRPr sz="1800">
                <a:latin typeface="Montserrat Thin SemiBold"/>
                <a:ea typeface="Montserrat Thin SemiBold"/>
                <a:cs typeface="Montserrat Thin SemiBold"/>
                <a:sym typeface="Montserrat Thin SemiBold"/>
              </a:defRPr>
            </a:pPr>
            <a:r>
              <a:rPr dirty="0"/>
              <a:t>A city of happy citizens with </a:t>
            </a:r>
            <a:r>
              <a:rPr dirty="0">
                <a:solidFill>
                  <a:srgbClr val="32D74B"/>
                </a:solidFill>
              </a:rPr>
              <a:t>98%</a:t>
            </a:r>
            <a:r>
              <a:rPr dirty="0"/>
              <a:t> happy to live in Vilnius</a:t>
            </a:r>
          </a:p>
          <a:p>
            <a:pPr>
              <a:defRPr sz="1800">
                <a:latin typeface="Montserrat Thin SemiBold"/>
                <a:ea typeface="Montserrat Thin SemiBold"/>
                <a:cs typeface="Montserrat Thin SemiBold"/>
                <a:sym typeface="Montserrat Thin SemiBold"/>
              </a:defRPr>
            </a:pPr>
            <a:endParaRPr dirty="0"/>
          </a:p>
          <a:p>
            <a:pPr>
              <a:defRPr sz="1800">
                <a:latin typeface="Montserrat Thin SemiBold"/>
                <a:ea typeface="Montserrat Thin SemiBold"/>
                <a:cs typeface="Montserrat Thin SemiBold"/>
                <a:sym typeface="Montserrat Thin SemiBold"/>
              </a:defRPr>
            </a:pPr>
            <a:r>
              <a:rPr dirty="0">
                <a:solidFill>
                  <a:srgbClr val="32D74B"/>
                </a:solidFill>
              </a:rPr>
              <a:t>61%</a:t>
            </a:r>
            <a:r>
              <a:rPr dirty="0"/>
              <a:t> of Vilnius is covered </a:t>
            </a:r>
            <a:r>
              <a:rPr dirty="0">
                <a:solidFill>
                  <a:srgbClr val="32D74B"/>
                </a:solidFill>
              </a:rPr>
              <a:t>in green</a:t>
            </a:r>
          </a:p>
          <a:p>
            <a:pPr>
              <a:defRPr sz="1800">
                <a:latin typeface="Montserrat Thin SemiBold"/>
                <a:ea typeface="Montserrat Thin SemiBold"/>
                <a:cs typeface="Montserrat Thin SemiBold"/>
                <a:sym typeface="Montserrat Thin SemiBold"/>
              </a:defRPr>
            </a:pPr>
            <a:endParaRPr dirty="0">
              <a:solidFill>
                <a:srgbClr val="32D74B"/>
              </a:solidFill>
            </a:endParaRPr>
          </a:p>
          <a:p>
            <a:pPr>
              <a:defRPr sz="1800">
                <a:solidFill>
                  <a:srgbClr val="32D74B"/>
                </a:solidFill>
                <a:latin typeface="Montserrat Thin SemiBold"/>
                <a:ea typeface="Montserrat Thin SemiBold"/>
                <a:cs typeface="Montserrat Thin SemiBold"/>
                <a:sym typeface="Montserrat Thin SemiBold"/>
              </a:defRPr>
            </a:pPr>
            <a:r>
              <a:rPr dirty="0"/>
              <a:t>European Green Capital 2025</a:t>
            </a:r>
          </a:p>
        </p:txBody>
      </p:sp>
      <p:pic>
        <p:nvPicPr>
          <p:cNvPr id="159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86" y="0"/>
            <a:ext cx="4381501" cy="5143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361BE-E9AE-96ED-CE3E-CE977F716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Picture 2" descr="Picture 2">
            <a:extLst>
              <a:ext uri="{FF2B5EF4-FFF2-40B4-BE49-F238E27FC236}">
                <a16:creationId xmlns:a16="http://schemas.microsoft.com/office/drawing/2014/main" id="{4A5316EF-A94C-2CC2-F65A-2288F7C172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0800" y="-20884"/>
            <a:ext cx="9245600" cy="5185268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Rectangle 2">
            <a:extLst>
              <a:ext uri="{FF2B5EF4-FFF2-40B4-BE49-F238E27FC236}">
                <a16:creationId xmlns:a16="http://schemas.microsoft.com/office/drawing/2014/main" id="{553828DA-CFF3-7137-34A4-71A34F1FD566}"/>
              </a:ext>
            </a:extLst>
          </p:cNvPr>
          <p:cNvSpPr/>
          <p:nvPr/>
        </p:nvSpPr>
        <p:spPr>
          <a:xfrm>
            <a:off x="-58841" y="-45455"/>
            <a:ext cx="9261682" cy="5234410"/>
          </a:xfrm>
          <a:prstGeom prst="rect">
            <a:avLst/>
          </a:prstGeom>
          <a:solidFill>
            <a:srgbClr val="008F00">
              <a:alpha val="69000"/>
            </a:srgbClr>
          </a:solidFill>
          <a:ln w="25400">
            <a:solidFill>
              <a:srgbClr val="1C3867"/>
            </a:solidFill>
          </a:ln>
        </p:spPr>
        <p:txBody>
          <a:bodyPr lIns="45719" rIns="45719" anchor="ctr"/>
          <a:lstStyle/>
          <a:p>
            <a:pPr algn="ctr"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407" name="Google Shape;148;p23">
            <a:extLst>
              <a:ext uri="{FF2B5EF4-FFF2-40B4-BE49-F238E27FC236}">
                <a16:creationId xmlns:a16="http://schemas.microsoft.com/office/drawing/2014/main" id="{D4F602B6-025D-6BD9-EBB8-3C73689F27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1350" y="1822980"/>
            <a:ext cx="8181300" cy="2160018"/>
          </a:xfrm>
          <a:prstGeom prst="rect">
            <a:avLst/>
          </a:prstGeom>
          <a:effectLst>
            <a:outerShdw blurRad="469900" dist="19050" dir="5400000" rotWithShape="0">
              <a:srgbClr val="000000">
                <a:alpha val="80000"/>
              </a:srgbClr>
            </a:outerShdw>
          </a:effectLst>
        </p:spPr>
        <p:txBody>
          <a:bodyPr lIns="34275" tIns="34275" rIns="34275" bIns="34275"/>
          <a:lstStyle/>
          <a:p>
            <a:pPr algn="ctr" defTabSz="740663">
              <a:lnSpc>
                <a:spcPct val="90000"/>
              </a:lnSpc>
              <a:defRPr sz="4860">
                <a:solidFill>
                  <a:srgbClr val="92D050"/>
                </a:solidFill>
                <a:latin typeface="Montserrat Thin Bold"/>
                <a:ea typeface="Montserrat Thin Bold"/>
                <a:cs typeface="Montserrat Thin Bold"/>
                <a:sym typeface="Montserrat Thin Bold"/>
              </a:defRPr>
            </a:pPr>
            <a:r>
              <a:rPr lang="en-US" sz="4860" dirty="0">
                <a:solidFill>
                  <a:srgbClr val="FFFFFF"/>
                </a:solidFill>
                <a:latin typeface="Montserrat Thin Bold"/>
              </a:rPr>
              <a:t>We’re not the </a:t>
            </a:r>
            <a:br>
              <a:rPr lang="en-US" sz="4860" dirty="0">
                <a:solidFill>
                  <a:srgbClr val="FFFFFF"/>
                </a:solidFill>
                <a:latin typeface="Montserrat Thin Bold"/>
              </a:rPr>
            </a:br>
            <a:r>
              <a:rPr dirty="0">
                <a:solidFill>
                  <a:srgbClr val="FFFFFF"/>
                </a:solidFill>
              </a:rPr>
              <a:t>Green</a:t>
            </a:r>
            <a:r>
              <a:rPr lang="en-US" dirty="0">
                <a:solidFill>
                  <a:srgbClr val="FFFFFF"/>
                </a:solidFill>
              </a:rPr>
              <a:t>est</a:t>
            </a:r>
            <a:r>
              <a:rPr dirty="0">
                <a:solidFill>
                  <a:srgbClr val="FFFFFF"/>
                </a:solidFill>
              </a:rPr>
              <a:t> city</a:t>
            </a:r>
            <a:r>
              <a:rPr lang="en-US" dirty="0">
                <a:solidFill>
                  <a:srgbClr val="FFFFFF"/>
                </a:solidFill>
              </a:rPr>
              <a:t>. </a:t>
            </a:r>
            <a:r>
              <a:rPr lang="en-GB" dirty="0">
                <a:solidFill>
                  <a:srgbClr val="32D74B"/>
                </a:solidFill>
              </a:rPr>
              <a:t>Yet.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408" name="Google Shape;77;p16" descr="Google Shape;77;p16">
            <a:extLst>
              <a:ext uri="{FF2B5EF4-FFF2-40B4-BE49-F238E27FC236}">
                <a16:creationId xmlns:a16="http://schemas.microsoft.com/office/drawing/2014/main" id="{4243F919-3584-4BD5-6293-74632EA4BB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8511" y="215528"/>
            <a:ext cx="509512" cy="4260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1788991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10" descr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8778" y="215528"/>
            <a:ext cx="508977" cy="42606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large hill with a castle on it&#10;&#10;Description automatically generated with medium confidence">
            <a:extLst>
              <a:ext uri="{FF2B5EF4-FFF2-40B4-BE49-F238E27FC236}">
                <a16:creationId xmlns:a16="http://schemas.microsoft.com/office/drawing/2014/main" id="{345D9E85-ACEA-F04A-354C-14133C972E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2" r="31880" b="5967"/>
          <a:stretch/>
        </p:blipFill>
        <p:spPr>
          <a:xfrm>
            <a:off x="1" y="0"/>
            <a:ext cx="4100974" cy="5143500"/>
          </a:xfrm>
          <a:prstGeom prst="rect">
            <a:avLst/>
          </a:prstGeom>
        </p:spPr>
      </p:pic>
      <p:sp>
        <p:nvSpPr>
          <p:cNvPr id="4" name="Google Shape;196;p33">
            <a:extLst>
              <a:ext uri="{FF2B5EF4-FFF2-40B4-BE49-F238E27FC236}">
                <a16:creationId xmlns:a16="http://schemas.microsoft.com/office/drawing/2014/main" id="{4A718A94-ABEB-9C41-3DDA-02110AD5BF52}"/>
              </a:ext>
            </a:extLst>
          </p:cNvPr>
          <p:cNvSpPr txBox="1"/>
          <p:nvPr/>
        </p:nvSpPr>
        <p:spPr>
          <a:xfrm>
            <a:off x="4572000" y="592760"/>
            <a:ext cx="3548743" cy="1269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noAutofit/>
          </a:bodyPr>
          <a:lstStyle/>
          <a:p>
            <a:r>
              <a:rPr lang="en-US" dirty="0"/>
              <a:t>Waste management in a nutshell</a:t>
            </a:r>
            <a:endParaRPr dirty="0"/>
          </a:p>
        </p:txBody>
      </p:sp>
      <p:sp>
        <p:nvSpPr>
          <p:cNvPr id="5" name="Google Shape;56;p14">
            <a:extLst>
              <a:ext uri="{FF2B5EF4-FFF2-40B4-BE49-F238E27FC236}">
                <a16:creationId xmlns:a16="http://schemas.microsoft.com/office/drawing/2014/main" id="{5AFE11B3-1FC4-4D70-F36F-22657D8E4E6D}"/>
              </a:ext>
            </a:extLst>
          </p:cNvPr>
          <p:cNvSpPr txBox="1">
            <a:spLocks noGrp="1"/>
          </p:cNvSpPr>
          <p:nvPr>
            <p:ph type="body" idx="22"/>
          </p:nvPr>
        </p:nvSpPr>
        <p:spPr>
          <a:xfrm>
            <a:off x="4572000" y="2175720"/>
            <a:ext cx="3970800" cy="275225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85000" lnSpcReduction="20000"/>
          </a:bodyPr>
          <a:lstStyle/>
          <a:p>
            <a:pPr marL="342900">
              <a:lnSpc>
                <a:spcPct val="150000"/>
              </a:lnSpc>
              <a:buClr>
                <a:srgbClr val="32D74B"/>
              </a:buClr>
              <a:buSzPct val="100000"/>
              <a:defRPr>
                <a:latin typeface="Montserrat Thin Medium"/>
                <a:ea typeface="Montserrat Thin Medium"/>
                <a:cs typeface="Montserrat Thin Medium"/>
                <a:sym typeface="Montserrat Thin Medium"/>
              </a:defRPr>
            </a:pPr>
            <a:r>
              <a:rPr lang="en-GB" sz="2000" dirty="0">
                <a:solidFill>
                  <a:schemeClr val="accent2">
                    <a:lumOff val="21764"/>
                  </a:schemeClr>
                </a:solidFill>
                <a:latin typeface="Montserrat Thin Medium"/>
                <a:sym typeface="Arial"/>
              </a:rPr>
              <a:t>Vilnius creates 400kt of solid waste daily</a:t>
            </a:r>
          </a:p>
          <a:p>
            <a:pPr marL="342900">
              <a:lnSpc>
                <a:spcPct val="150000"/>
              </a:lnSpc>
              <a:buClr>
                <a:srgbClr val="32D74B"/>
              </a:buClr>
              <a:buSzPct val="100000"/>
              <a:defRPr>
                <a:latin typeface="Montserrat Thin Medium"/>
                <a:ea typeface="Montserrat Thin Medium"/>
                <a:cs typeface="Montserrat Thin Medium"/>
                <a:sym typeface="Montserrat Thin Medium"/>
              </a:defRPr>
            </a:pPr>
            <a:r>
              <a:rPr lang="en-GB" sz="2000" dirty="0">
                <a:solidFill>
                  <a:schemeClr val="accent2">
                    <a:lumOff val="21764"/>
                  </a:schemeClr>
                </a:solidFill>
                <a:latin typeface="Montserrat Thin Medium"/>
                <a:sym typeface="Arial"/>
              </a:rPr>
              <a:t>328 kg of waste generated per person yearly, 29% recycled</a:t>
            </a:r>
          </a:p>
          <a:p>
            <a:pPr marL="342900">
              <a:lnSpc>
                <a:spcPct val="150000"/>
              </a:lnSpc>
              <a:buClr>
                <a:srgbClr val="32D74B"/>
              </a:buClr>
              <a:buSzPct val="100000"/>
              <a:defRPr>
                <a:latin typeface="Montserrat Thin Medium"/>
                <a:ea typeface="Montserrat Thin Medium"/>
                <a:cs typeface="Montserrat Thin Medium"/>
                <a:sym typeface="Montserrat Thin Medium"/>
              </a:defRPr>
            </a:pPr>
            <a:r>
              <a:rPr lang="en-GB" sz="2000" dirty="0">
                <a:solidFill>
                  <a:schemeClr val="accent2">
                    <a:lumOff val="21764"/>
                  </a:schemeClr>
                </a:solidFill>
                <a:latin typeface="Montserrat Thin Medium"/>
                <a:sym typeface="Arial"/>
              </a:rPr>
              <a:t>In 2016 Lithuania started deposit system for bottles</a:t>
            </a:r>
          </a:p>
          <a:p>
            <a:pPr marL="342900">
              <a:lnSpc>
                <a:spcPct val="150000"/>
              </a:lnSpc>
              <a:buClr>
                <a:srgbClr val="32D74B"/>
              </a:buClr>
              <a:buSzPct val="100000"/>
              <a:defRPr>
                <a:latin typeface="Montserrat Thin Medium"/>
                <a:ea typeface="Montserrat Thin Medium"/>
                <a:cs typeface="Montserrat Thin Medium"/>
                <a:sym typeface="Montserrat Thin Medium"/>
              </a:defRPr>
            </a:pPr>
            <a:r>
              <a:rPr lang="en-GB" sz="2000" dirty="0">
                <a:solidFill>
                  <a:schemeClr val="accent2">
                    <a:lumOff val="21764"/>
                  </a:schemeClr>
                </a:solidFill>
                <a:latin typeface="Montserrat Thin Medium"/>
                <a:sym typeface="Arial"/>
              </a:rPr>
              <a:t>In 2024 Vilnius started to collect food waste separately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56;p14"/>
          <p:cNvSpPr txBox="1">
            <a:spLocks noGrp="1"/>
          </p:cNvSpPr>
          <p:nvPr>
            <p:ph type="body" idx="22"/>
          </p:nvPr>
        </p:nvSpPr>
        <p:spPr>
          <a:xfrm>
            <a:off x="160174" y="1688436"/>
            <a:ext cx="4261941" cy="333107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75" tIns="34275" rIns="34275" bIns="34275" anchor="t">
            <a:normAutofit fontScale="92500" lnSpcReduction="10000"/>
          </a:bodyPr>
          <a:lstStyle/>
          <a:p>
            <a:pPr marL="285750" indent="-285750">
              <a:lnSpc>
                <a:spcPct val="120000"/>
              </a:lnSpc>
              <a:buClr>
                <a:srgbClr val="32D74B"/>
              </a:buClr>
              <a:buSzPct val="100000"/>
              <a:defRPr>
                <a:solidFill>
                  <a:srgbClr val="535353"/>
                </a:solidFill>
                <a:latin typeface="Montserrat Thin Medium"/>
                <a:ea typeface="Montserrat Thin Medium"/>
                <a:cs typeface="Montserrat Thin Medium"/>
                <a:sym typeface="Montserrat Thin Medium"/>
              </a:defRPr>
            </a:pPr>
            <a:r>
              <a:rPr lang="en-US" dirty="0">
                <a:solidFill>
                  <a:srgbClr val="535353"/>
                </a:solidFill>
                <a:latin typeface="Montserrat Thin Medium"/>
              </a:rPr>
              <a:t>Vilnius is increasing part of sorted waste / from 21% in 2020 to 29% in 2024.</a:t>
            </a:r>
          </a:p>
          <a:p>
            <a:pPr marL="285750" indent="-285750">
              <a:lnSpc>
                <a:spcPct val="120000"/>
              </a:lnSpc>
              <a:buClr>
                <a:srgbClr val="32D74B"/>
              </a:buClr>
              <a:buSzPct val="100000"/>
              <a:defRPr>
                <a:solidFill>
                  <a:srgbClr val="535353"/>
                </a:solidFill>
                <a:latin typeface="Montserrat Thin Medium"/>
                <a:ea typeface="Montserrat Thin Medium"/>
                <a:cs typeface="Montserrat Thin Medium"/>
                <a:sym typeface="Montserrat Thin Medium"/>
              </a:defRPr>
            </a:pPr>
            <a:r>
              <a:rPr lang="en-US" dirty="0">
                <a:solidFill>
                  <a:srgbClr val="535353"/>
                </a:solidFill>
                <a:latin typeface="Montserrat Thin Medium"/>
              </a:rPr>
              <a:t>Secondary sorting happens in MBT facility. Around 14% of plastic is additionally sorted from general waste.</a:t>
            </a:r>
            <a:endParaRPr lang="en-US" dirty="0">
              <a:solidFill>
                <a:srgbClr val="32D74B"/>
              </a:solidFill>
              <a:latin typeface="Montserrat Thin Medium"/>
            </a:endParaRPr>
          </a:p>
          <a:p>
            <a:pPr marL="285750" indent="-285750">
              <a:lnSpc>
                <a:spcPct val="120000"/>
              </a:lnSpc>
              <a:buClr>
                <a:srgbClr val="32D74B"/>
              </a:buClr>
              <a:buSzPct val="100000"/>
              <a:defRPr>
                <a:solidFill>
                  <a:srgbClr val="535353"/>
                </a:solidFill>
                <a:latin typeface="Montserrat Thin Medium"/>
                <a:ea typeface="Montserrat Thin Medium"/>
                <a:cs typeface="Montserrat Thin Medium"/>
                <a:sym typeface="Montserrat Thin Medium"/>
              </a:defRPr>
            </a:pPr>
            <a:r>
              <a:rPr lang="en-US" dirty="0">
                <a:solidFill>
                  <a:srgbClr val="535353"/>
                </a:solidFill>
                <a:latin typeface="Montserrat Thin Medium"/>
              </a:rPr>
              <a:t>Only 2kt of food waste sorted in 2024. However, measurable impact on MBT efficiency and recycling potential</a:t>
            </a:r>
          </a:p>
        </p:txBody>
      </p:sp>
      <p:sp>
        <p:nvSpPr>
          <p:cNvPr id="347" name="Google Shape;196;p33"/>
          <p:cNvSpPr txBox="1"/>
          <p:nvPr/>
        </p:nvSpPr>
        <p:spPr>
          <a:xfrm>
            <a:off x="336878" y="629657"/>
            <a:ext cx="4242458" cy="900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normAutofit lnSpcReduction="10000"/>
          </a:bodyPr>
          <a:lstStyle/>
          <a:p>
            <a:r>
              <a:rPr lang="en-US" dirty="0"/>
              <a:t>General waste sorting &amp; recycling</a:t>
            </a:r>
            <a:endParaRPr dirty="0"/>
          </a:p>
        </p:txBody>
      </p:sp>
      <p:pic>
        <p:nvPicPr>
          <p:cNvPr id="348" name="Google Shape;77;p16" descr="Google Shape;77;p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8511" y="215528"/>
            <a:ext cx="509512" cy="42606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Placeholder 5" descr="A person peeling potatoes and a bag of garbage&#10;&#10;AI-generated content may be incorrect.">
            <a:extLst>
              <a:ext uri="{FF2B5EF4-FFF2-40B4-BE49-F238E27FC236}">
                <a16:creationId xmlns:a16="http://schemas.microsoft.com/office/drawing/2014/main" id="{17BFBA1C-AA55-C89C-9753-B7C3687A7806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r="21651"/>
          <a:stretch>
            <a:fillRect/>
          </a:stretch>
        </p:blipFill>
        <p:spPr/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196;p33"/>
          <p:cNvSpPr txBox="1"/>
          <p:nvPr/>
        </p:nvSpPr>
        <p:spPr>
          <a:xfrm>
            <a:off x="336878" y="586525"/>
            <a:ext cx="6129486" cy="94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r>
              <a:rPr lang="lt-LT" dirty="0" err="1"/>
              <a:t>Deposit</a:t>
            </a:r>
            <a:r>
              <a:rPr lang="lt-LT" dirty="0"/>
              <a:t> </a:t>
            </a:r>
            <a:r>
              <a:rPr lang="lt-LT" dirty="0" err="1"/>
              <a:t>system</a:t>
            </a:r>
            <a:r>
              <a:rPr lang="lt-LT" dirty="0"/>
              <a:t> </a:t>
            </a:r>
            <a:r>
              <a:rPr lang="lt-LT" dirty="0" err="1"/>
              <a:t>success</a:t>
            </a:r>
            <a:endParaRPr dirty="0"/>
          </a:p>
        </p:txBody>
      </p:sp>
      <p:pic>
        <p:nvPicPr>
          <p:cNvPr id="313" name="Google Shape;77;p16" descr="Google Shape;77;p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8511" y="215528"/>
            <a:ext cx="509512" cy="42606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Google Shape;56;p14">
            <a:extLst>
              <a:ext uri="{FF2B5EF4-FFF2-40B4-BE49-F238E27FC236}">
                <a16:creationId xmlns:a16="http://schemas.microsoft.com/office/drawing/2014/main" id="{1B1EFECD-E30F-D053-19A8-CF9A53AC4CC9}"/>
              </a:ext>
            </a:extLst>
          </p:cNvPr>
          <p:cNvSpPr txBox="1">
            <a:spLocks/>
          </p:cNvSpPr>
          <p:nvPr/>
        </p:nvSpPr>
        <p:spPr>
          <a:xfrm>
            <a:off x="336878" y="1530326"/>
            <a:ext cx="4261941" cy="243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75" tIns="34275" rIns="34275" bIns="34275" anchor="t">
            <a:noAutofit/>
          </a:bodyPr>
          <a:lstStyle>
            <a:lvl1pPr marL="457200" marR="0" indent="-342900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10051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4623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9195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3767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8339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2911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7483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2055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285750" indent="-285750" hangingPunct="1">
              <a:lnSpc>
                <a:spcPct val="120000"/>
              </a:lnSpc>
              <a:buClr>
                <a:srgbClr val="32D74B"/>
              </a:buClr>
              <a:buSzPct val="100000"/>
              <a:defRPr>
                <a:solidFill>
                  <a:srgbClr val="535353"/>
                </a:solidFill>
                <a:latin typeface="Montserrat Thin Medium"/>
                <a:ea typeface="Montserrat Thin Medium"/>
                <a:cs typeface="Montserrat Thin Medium"/>
                <a:sym typeface="Montserrat Thin Medium"/>
              </a:defRPr>
            </a:pPr>
            <a:r>
              <a:rPr lang="en-GB" dirty="0">
                <a:solidFill>
                  <a:srgbClr val="535353"/>
                </a:solidFill>
                <a:latin typeface="Montserrat Thin Medium"/>
                <a:ea typeface="Montserrat Thin Medium"/>
                <a:cs typeface="Montserrat Thin Medium"/>
                <a:sym typeface="Montserrat Thin Medium"/>
              </a:rPr>
              <a:t>National level system deployed in 2016 – 0,1 </a:t>
            </a:r>
            <a:r>
              <a:rPr lang="en-GB" dirty="0" err="1">
                <a:solidFill>
                  <a:srgbClr val="535353"/>
                </a:solidFill>
                <a:latin typeface="Montserrat Thin Medium"/>
                <a:ea typeface="Montserrat Thin Medium"/>
                <a:cs typeface="Montserrat Thin Medium"/>
                <a:sym typeface="Montserrat Thin Medium"/>
              </a:rPr>
              <a:t>Eur</a:t>
            </a:r>
            <a:r>
              <a:rPr lang="en-GB" dirty="0">
                <a:solidFill>
                  <a:srgbClr val="535353"/>
                </a:solidFill>
                <a:latin typeface="Montserrat Thin Medium"/>
                <a:ea typeface="Montserrat Thin Medium"/>
                <a:cs typeface="Montserrat Thin Medium"/>
                <a:sym typeface="Montserrat Thin Medium"/>
              </a:rPr>
              <a:t> is deposited when purchasing drinks (in metal, glass or plastic bottles).</a:t>
            </a:r>
          </a:p>
          <a:p>
            <a:pPr marL="285750" indent="-285750" hangingPunct="1">
              <a:lnSpc>
                <a:spcPct val="120000"/>
              </a:lnSpc>
              <a:buClr>
                <a:srgbClr val="32D74B"/>
              </a:buClr>
              <a:buSzPct val="100000"/>
              <a:defRPr>
                <a:solidFill>
                  <a:srgbClr val="535353"/>
                </a:solidFill>
                <a:latin typeface="Montserrat Thin Medium"/>
                <a:ea typeface="Montserrat Thin Medium"/>
                <a:cs typeface="Montserrat Thin Medium"/>
                <a:sym typeface="Montserrat Thin Medium"/>
              </a:defRPr>
            </a:pPr>
            <a:r>
              <a:rPr lang="en-GB" dirty="0">
                <a:solidFill>
                  <a:srgbClr val="535353"/>
                </a:solidFill>
                <a:latin typeface="Montserrat Thin Medium"/>
                <a:ea typeface="Montserrat Thin Medium"/>
                <a:cs typeface="Montserrat Thin Medium"/>
                <a:sym typeface="Montserrat Thin Medium"/>
              </a:rPr>
              <a:t>Before introduction, 33% of single-use beverage packaging was recycled. After – 92%</a:t>
            </a:r>
          </a:p>
          <a:p>
            <a:pPr marL="285750" indent="-285750" hangingPunct="1">
              <a:lnSpc>
                <a:spcPct val="120000"/>
              </a:lnSpc>
              <a:buClr>
                <a:srgbClr val="32D74B"/>
              </a:buClr>
              <a:buSzPct val="100000"/>
              <a:defRPr>
                <a:solidFill>
                  <a:srgbClr val="535353"/>
                </a:solidFill>
                <a:latin typeface="Montserrat Thin Medium"/>
                <a:ea typeface="Montserrat Thin Medium"/>
                <a:cs typeface="Montserrat Thin Medium"/>
                <a:sym typeface="Montserrat Thin Medium"/>
              </a:defRPr>
            </a:pPr>
            <a:r>
              <a:rPr lang="en-GB" dirty="0">
                <a:solidFill>
                  <a:srgbClr val="535353"/>
                </a:solidFill>
                <a:latin typeface="Montserrat Thin Medium"/>
                <a:ea typeface="Montserrat Thin Medium"/>
                <a:cs typeface="Montserrat Thin Medium"/>
                <a:sym typeface="Montserrat Thin Medium"/>
              </a:rPr>
              <a:t>As of 2024, PET collected in the system is to be recycled to </a:t>
            </a:r>
            <a:r>
              <a:rPr lang="en-GB" dirty="0" err="1">
                <a:solidFill>
                  <a:srgbClr val="535353"/>
                </a:solidFill>
                <a:latin typeface="Montserrat Thin Medium"/>
                <a:ea typeface="Montserrat Thin Medium"/>
                <a:cs typeface="Montserrat Thin Medium"/>
                <a:sym typeface="Montserrat Thin Medium"/>
              </a:rPr>
              <a:t>rPET</a:t>
            </a:r>
            <a:r>
              <a:rPr lang="en-GB" dirty="0">
                <a:solidFill>
                  <a:srgbClr val="535353"/>
                </a:solidFill>
                <a:latin typeface="Montserrat Thin Medium"/>
                <a:ea typeface="Montserrat Thin Medium"/>
                <a:cs typeface="Montserrat Thin Medium"/>
                <a:sym typeface="Montserrat Thin Medium"/>
              </a:rPr>
              <a:t>.</a:t>
            </a:r>
          </a:p>
          <a:p>
            <a:pPr marL="285750" indent="-285750" hangingPunct="1">
              <a:lnSpc>
                <a:spcPct val="120000"/>
              </a:lnSpc>
              <a:buClr>
                <a:srgbClr val="32D74B"/>
              </a:buClr>
              <a:buSzPct val="100000"/>
              <a:defRPr>
                <a:solidFill>
                  <a:srgbClr val="535353"/>
                </a:solidFill>
                <a:latin typeface="Montserrat Thin Medium"/>
                <a:ea typeface="Montserrat Thin Medium"/>
                <a:cs typeface="Montserrat Thin Medium"/>
                <a:sym typeface="Montserrat Thin Medium"/>
              </a:defRPr>
            </a:pPr>
            <a:endParaRPr lang="en-GB" dirty="0">
              <a:solidFill>
                <a:srgbClr val="32D74B"/>
              </a:solidFill>
              <a:latin typeface="Montserrat Thin Medium"/>
              <a:ea typeface="Montserrat Thin Medium"/>
              <a:cs typeface="Montserrat Thin Medium"/>
              <a:sym typeface="Montserrat Thin Medium"/>
            </a:endParaRPr>
          </a:p>
        </p:txBody>
      </p:sp>
      <p:pic>
        <p:nvPicPr>
          <p:cNvPr id="6" name="Picture Placeholder 5" descr="A person putting a can into a machine&#10;&#10;AI-generated content may be incorrect.">
            <a:extLst>
              <a:ext uri="{FF2B5EF4-FFF2-40B4-BE49-F238E27FC236}">
                <a16:creationId xmlns:a16="http://schemas.microsoft.com/office/drawing/2014/main" id="{79D03248-C5CD-B4E9-7AB8-AD81521F7260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3" r="21643"/>
          <a:stretch>
            <a:fillRect/>
          </a:stretch>
        </p:blipFill>
        <p:spPr/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56;p14"/>
          <p:cNvSpPr txBox="1">
            <a:spLocks noGrp="1"/>
          </p:cNvSpPr>
          <p:nvPr>
            <p:ph type="body" idx="22"/>
          </p:nvPr>
        </p:nvSpPr>
        <p:spPr>
          <a:xfrm>
            <a:off x="335057" y="2444159"/>
            <a:ext cx="3970800" cy="237581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62500" lnSpcReduction="20000"/>
          </a:bodyPr>
          <a:lstStyle/>
          <a:p>
            <a:pPr marL="342900">
              <a:lnSpc>
                <a:spcPct val="150000"/>
              </a:lnSpc>
              <a:buClr>
                <a:srgbClr val="32D74B"/>
              </a:buClr>
              <a:buSzPct val="100000"/>
              <a:defRPr>
                <a:latin typeface="Montserrat Thin Medium"/>
                <a:ea typeface="Montserrat Thin Medium"/>
                <a:cs typeface="Montserrat Thin Medium"/>
                <a:sym typeface="Montserrat Thin Medium"/>
              </a:defRPr>
            </a:pPr>
            <a:r>
              <a:rPr lang="en-US" sz="2000" dirty="0"/>
              <a:t>Since 2021 as of National legislation, grocery stores introduced a 1 </a:t>
            </a:r>
            <a:r>
              <a:rPr lang="en-US" sz="2000" dirty="0" err="1"/>
              <a:t>ct</a:t>
            </a:r>
            <a:r>
              <a:rPr lang="en-US" sz="2000" dirty="0"/>
              <a:t> fare per single use lightweight plastic bag</a:t>
            </a:r>
          </a:p>
          <a:p>
            <a:pPr marL="342900">
              <a:lnSpc>
                <a:spcPct val="150000"/>
              </a:lnSpc>
              <a:buClr>
                <a:srgbClr val="32D74B"/>
              </a:buClr>
              <a:buSzPct val="100000"/>
              <a:defRPr>
                <a:latin typeface="Montserrat Thin Medium"/>
                <a:ea typeface="Montserrat Thin Medium"/>
                <a:cs typeface="Montserrat Thin Medium"/>
                <a:sym typeface="Montserrat Thin Medium"/>
              </a:defRPr>
            </a:pPr>
            <a:r>
              <a:rPr lang="en-US" sz="2000" dirty="0"/>
              <a:t>According to shopping centers' data, the reduction of usage of these bags is approx. 50-60%</a:t>
            </a:r>
          </a:p>
          <a:p>
            <a:pPr marL="342900">
              <a:lnSpc>
                <a:spcPct val="150000"/>
              </a:lnSpc>
              <a:buClr>
                <a:srgbClr val="32D74B"/>
              </a:buClr>
              <a:buSzPct val="100000"/>
              <a:defRPr>
                <a:latin typeface="Montserrat Thin Medium"/>
                <a:ea typeface="Montserrat Thin Medium"/>
                <a:cs typeface="Montserrat Thin Medium"/>
                <a:sym typeface="Montserrat Thin Medium"/>
              </a:defRPr>
            </a:pPr>
            <a:r>
              <a:rPr lang="en-US" sz="2000" dirty="0"/>
              <a:t>Estimation of Ministry of Environment is that this decision reduced usage of these bags 4x</a:t>
            </a:r>
            <a:endParaRPr sz="2000" dirty="0"/>
          </a:p>
        </p:txBody>
      </p:sp>
      <p:sp>
        <p:nvSpPr>
          <p:cNvPr id="163" name="Why do we want to be sustainable"/>
          <p:cNvSpPr txBox="1"/>
          <p:nvPr/>
        </p:nvSpPr>
        <p:spPr>
          <a:xfrm>
            <a:off x="335057" y="641595"/>
            <a:ext cx="4162540" cy="1338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lang="en-US" dirty="0"/>
              <a:t>Small change – price on lightweight plastic bags</a:t>
            </a:r>
            <a:endParaRPr dirty="0"/>
          </a:p>
        </p:txBody>
      </p:sp>
      <p:pic>
        <p:nvPicPr>
          <p:cNvPr id="165" name="Google Shape;77;p16" descr="Google Shape;77;p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8511" y="215528"/>
            <a:ext cx="509512" cy="4260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Placeholder 13" descr="A group of plastic bags on a rack&#10;&#10;AI-generated content may be incorrect.">
            <a:extLst>
              <a:ext uri="{FF2B5EF4-FFF2-40B4-BE49-F238E27FC236}">
                <a16:creationId xmlns:a16="http://schemas.microsoft.com/office/drawing/2014/main" id="{36CC7616-A18D-CC6A-F8F9-CF6FA967E1BC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" r="48332"/>
          <a:stretch>
            <a:fillRect/>
          </a:stretch>
        </p:blipFill>
        <p:spPr>
          <a:xfrm>
            <a:off x="4780039" y="0"/>
            <a:ext cx="4373701" cy="5143501"/>
          </a:xfr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>
            <a:spLocks noGrp="1"/>
          </p:cNvSpPr>
          <p:nvPr>
            <p:ph type="ctrTitle"/>
          </p:nvPr>
        </p:nvSpPr>
        <p:spPr>
          <a:xfrm>
            <a:off x="1348936" y="2397633"/>
            <a:ext cx="6446125" cy="1391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5400"/>
            </a:pPr>
            <a:r>
              <a:rPr lang="lt-LT" sz="3750" b="1" dirty="0" err="1">
                <a:solidFill>
                  <a:srgbClr val="036220"/>
                </a:solidFill>
                <a:latin typeface="Montserrat" pitchFamily="2" charset="77"/>
              </a:rPr>
              <a:t>Greetings</a:t>
            </a:r>
            <a:r>
              <a:rPr lang="lt-LT" sz="3750" b="1" dirty="0">
                <a:solidFill>
                  <a:srgbClr val="036220"/>
                </a:solidFill>
                <a:latin typeface="Montserrat" pitchFamily="2" charset="77"/>
              </a:rPr>
              <a:t> </a:t>
            </a:r>
            <a:r>
              <a:rPr lang="lt-LT" sz="3750" b="1" dirty="0" err="1">
                <a:solidFill>
                  <a:srgbClr val="036220"/>
                </a:solidFill>
                <a:latin typeface="Montserrat" pitchFamily="2" charset="77"/>
              </a:rPr>
              <a:t>from</a:t>
            </a:r>
            <a:r>
              <a:rPr lang="lt-LT" sz="3750" b="1" dirty="0">
                <a:solidFill>
                  <a:srgbClr val="036220"/>
                </a:solidFill>
                <a:latin typeface="Montserrat" pitchFamily="2" charset="77"/>
              </a:rPr>
              <a:t> Vilnius. </a:t>
            </a:r>
            <a:r>
              <a:rPr lang="lt-LT" sz="3750" b="1" dirty="0" err="1">
                <a:solidFill>
                  <a:srgbClr val="036220"/>
                </a:solidFill>
                <a:latin typeface="Montserrat" pitchFamily="2" charset="77"/>
              </a:rPr>
              <a:t>The</a:t>
            </a:r>
            <a:r>
              <a:rPr lang="lt-LT" sz="3750" b="1" dirty="0">
                <a:solidFill>
                  <a:srgbClr val="036220"/>
                </a:solidFill>
                <a:latin typeface="Montserrat" pitchFamily="2" charset="77"/>
              </a:rPr>
              <a:t> </a:t>
            </a:r>
            <a:r>
              <a:rPr lang="lt-LT" sz="3750" b="1" dirty="0" err="1">
                <a:solidFill>
                  <a:srgbClr val="036220"/>
                </a:solidFill>
                <a:latin typeface="Montserrat" pitchFamily="2" charset="77"/>
              </a:rPr>
              <a:t>greenest</a:t>
            </a:r>
            <a:r>
              <a:rPr lang="lt-LT" sz="3750" b="1" dirty="0">
                <a:solidFill>
                  <a:srgbClr val="036220"/>
                </a:solidFill>
                <a:latin typeface="Montserrat" pitchFamily="2" charset="77"/>
              </a:rPr>
              <a:t> </a:t>
            </a:r>
            <a:r>
              <a:rPr lang="lt-LT" sz="3750" b="1" dirty="0" err="1">
                <a:solidFill>
                  <a:srgbClr val="036220"/>
                </a:solidFill>
                <a:latin typeface="Montserrat" pitchFamily="2" charset="77"/>
              </a:rPr>
              <a:t>city</a:t>
            </a:r>
            <a:r>
              <a:rPr lang="lt-LT" sz="3750" b="1" dirty="0">
                <a:solidFill>
                  <a:srgbClr val="036220"/>
                </a:solidFill>
                <a:latin typeface="Montserrat" pitchFamily="2" charset="77"/>
              </a:rPr>
              <a:t> </a:t>
            </a:r>
            <a:br>
              <a:rPr lang="lt-LT" sz="3750" b="1" dirty="0">
                <a:solidFill>
                  <a:srgbClr val="036220"/>
                </a:solidFill>
                <a:latin typeface="Montserrat" pitchFamily="2" charset="77"/>
              </a:rPr>
            </a:br>
            <a:r>
              <a:rPr lang="lt-LT" sz="3750" b="1" dirty="0" err="1">
                <a:solidFill>
                  <a:srgbClr val="036220"/>
                </a:solidFill>
                <a:latin typeface="Montserrat" pitchFamily="2" charset="77"/>
              </a:rPr>
              <a:t>in</a:t>
            </a:r>
            <a:r>
              <a:rPr lang="lt-LT" sz="3750" b="1" dirty="0">
                <a:solidFill>
                  <a:srgbClr val="036220"/>
                </a:solidFill>
                <a:latin typeface="Montserrat" pitchFamily="2" charset="77"/>
              </a:rPr>
              <a:t> </a:t>
            </a:r>
            <a:r>
              <a:rPr lang="lt-LT" sz="3750" b="1" dirty="0" err="1">
                <a:solidFill>
                  <a:srgbClr val="036220"/>
                </a:solidFill>
                <a:latin typeface="Montserrat" pitchFamily="2" charset="77"/>
              </a:rPr>
              <a:t>the</a:t>
            </a:r>
            <a:r>
              <a:rPr lang="lt-LT" sz="3750" b="1" dirty="0">
                <a:solidFill>
                  <a:srgbClr val="036220"/>
                </a:solidFill>
                <a:latin typeface="Montserrat" pitchFamily="2" charset="77"/>
              </a:rPr>
              <a:t> </a:t>
            </a:r>
            <a:r>
              <a:rPr lang="lt-LT" sz="3750" b="1" dirty="0" err="1">
                <a:solidFill>
                  <a:srgbClr val="036220"/>
                </a:solidFill>
                <a:latin typeface="Montserrat" pitchFamily="2" charset="77"/>
              </a:rPr>
              <a:t>making</a:t>
            </a:r>
            <a:r>
              <a:rPr lang="lt-LT" sz="3750" b="1" dirty="0">
                <a:solidFill>
                  <a:srgbClr val="036220"/>
                </a:solidFill>
                <a:latin typeface="Montserrat" pitchFamily="2" charset="77"/>
              </a:rPr>
              <a:t>.</a:t>
            </a:r>
            <a:endParaRPr sz="3750" b="1" dirty="0">
              <a:solidFill>
                <a:srgbClr val="036220"/>
              </a:solidFill>
              <a:latin typeface="Montserrat" pitchFamily="2" charset="77"/>
            </a:endParaRPr>
          </a:p>
        </p:txBody>
      </p:sp>
      <p:sp>
        <p:nvSpPr>
          <p:cNvPr id="5" name="Google Shape;86;p1">
            <a:extLst>
              <a:ext uri="{FF2B5EF4-FFF2-40B4-BE49-F238E27FC236}">
                <a16:creationId xmlns:a16="http://schemas.microsoft.com/office/drawing/2014/main" id="{14A88784-D7A9-CD68-D283-D4CE8E81E6AF}"/>
              </a:ext>
            </a:extLst>
          </p:cNvPr>
          <p:cNvSpPr txBox="1">
            <a:spLocks/>
          </p:cNvSpPr>
          <p:nvPr/>
        </p:nvSpPr>
        <p:spPr>
          <a:xfrm>
            <a:off x="1348936" y="3459338"/>
            <a:ext cx="6446125" cy="1391973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68569" tIns="34275" rIns="68569" bIns="34275" anchor="ctr" anchorCtr="0">
            <a:noAutofit/>
          </a:bodyPr>
          <a:lstStyle>
            <a:lvl1pPr marL="0" marR="0" lvl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Arial"/>
              <a:buNone/>
              <a:tabLst/>
              <a:defRPr sz="6000" b="0" i="0" u="none" strike="noStrike" cap="none" spc="0" baseline="0">
                <a:solidFill>
                  <a:schemeClr val="dk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lvl="1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lvl="2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lvl="3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lvl="4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lvl="5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lvl="6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lvl="7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lvl="8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>
              <a:buSzPts val="5400"/>
            </a:pPr>
            <a:r>
              <a:rPr lang="lt-LT" sz="1050" dirty="0" err="1">
                <a:solidFill>
                  <a:srgbClr val="036220"/>
                </a:solidFill>
                <a:latin typeface="Montserrat" pitchFamily="2" charset="77"/>
              </a:rPr>
              <a:t>Anton</a:t>
            </a:r>
            <a:r>
              <a:rPr lang="lt-LT" sz="1050" dirty="0">
                <a:solidFill>
                  <a:srgbClr val="036220"/>
                </a:solidFill>
                <a:latin typeface="Montserrat" pitchFamily="2" charset="77"/>
              </a:rPr>
              <a:t> </a:t>
            </a:r>
            <a:r>
              <a:rPr lang="lt-LT" sz="1050" dirty="0" err="1">
                <a:solidFill>
                  <a:srgbClr val="036220"/>
                </a:solidFill>
                <a:latin typeface="Montserrat" pitchFamily="2" charset="77"/>
              </a:rPr>
              <a:t>Nikitin</a:t>
            </a:r>
            <a:endParaRPr lang="lt-LT" sz="1050" dirty="0">
              <a:solidFill>
                <a:srgbClr val="036220"/>
              </a:solidFill>
              <a:latin typeface="Montserrat" pitchFamily="2" charset="77"/>
            </a:endParaRPr>
          </a:p>
          <a:p>
            <a:pPr hangingPunct="1">
              <a:buSzPts val="5400"/>
            </a:pPr>
            <a:r>
              <a:rPr lang="lt-LT" sz="1050" dirty="0">
                <a:solidFill>
                  <a:srgbClr val="036220"/>
                </a:solidFill>
                <a:latin typeface="Montserrat" pitchFamily="2" charset="77"/>
              </a:rPr>
              <a:t>Vilnius </a:t>
            </a:r>
            <a:r>
              <a:rPr lang="lt-LT" sz="1050" dirty="0" err="1">
                <a:solidFill>
                  <a:srgbClr val="036220"/>
                </a:solidFill>
                <a:latin typeface="Montserrat" pitchFamily="2" charset="77"/>
              </a:rPr>
              <a:t>Chief</a:t>
            </a:r>
            <a:r>
              <a:rPr lang="lt-LT" sz="1050" dirty="0">
                <a:solidFill>
                  <a:srgbClr val="036220"/>
                </a:solidFill>
                <a:latin typeface="Montserrat" pitchFamily="2" charset="77"/>
              </a:rPr>
              <a:t> </a:t>
            </a:r>
            <a:r>
              <a:rPr lang="lt-LT" sz="1050" dirty="0" err="1">
                <a:solidFill>
                  <a:srgbClr val="036220"/>
                </a:solidFill>
                <a:latin typeface="Montserrat" pitchFamily="2" charset="77"/>
              </a:rPr>
              <a:t>Sustainability</a:t>
            </a:r>
            <a:r>
              <a:rPr lang="lt-LT" sz="1050" dirty="0">
                <a:solidFill>
                  <a:srgbClr val="036220"/>
                </a:solidFill>
                <a:latin typeface="Montserrat" pitchFamily="2" charset="77"/>
              </a:rPr>
              <a:t> </a:t>
            </a:r>
            <a:r>
              <a:rPr lang="lt-LT" sz="1050" dirty="0" err="1">
                <a:solidFill>
                  <a:srgbClr val="036220"/>
                </a:solidFill>
                <a:latin typeface="Montserrat" pitchFamily="2" charset="77"/>
              </a:rPr>
              <a:t>Officer</a:t>
            </a:r>
            <a:endParaRPr lang="lt-LT" sz="1050" dirty="0">
              <a:solidFill>
                <a:srgbClr val="036220"/>
              </a:solidFill>
              <a:latin typeface="Montserrat" pitchFamily="2" charset="7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535353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7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Montserrat Thin Bold"/>
            <a:ea typeface="Montserrat Thin Bold"/>
            <a:cs typeface="Montserrat Thin Bold"/>
            <a:sym typeface="Montserrat Thin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7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Montserrat Thin Bold"/>
            <a:ea typeface="Montserrat Thin Bold"/>
            <a:cs typeface="Montserrat Thin Bold"/>
            <a:sym typeface="Montserrat Thin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9407</TotalTime>
  <Words>314</Words>
  <Application>Microsoft Macintosh PowerPoint</Application>
  <PresentationFormat>On-screen Show (16:9)</PresentationFormat>
  <Paragraphs>35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.AppleSystemUIFont</vt:lpstr>
      <vt:lpstr>Aptos</vt:lpstr>
      <vt:lpstr>Arial</vt:lpstr>
      <vt:lpstr>Calibri</vt:lpstr>
      <vt:lpstr>Helvetica</vt:lpstr>
      <vt:lpstr>KoHo</vt:lpstr>
      <vt:lpstr>Montserrat</vt:lpstr>
      <vt:lpstr>Montserrat Thin Bold</vt:lpstr>
      <vt:lpstr>Montserrat Thin Medium</vt:lpstr>
      <vt:lpstr>Montserrat Thin Regular</vt:lpstr>
      <vt:lpstr>Simple Light</vt:lpstr>
      <vt:lpstr>PowerPoint Presentation</vt:lpstr>
      <vt:lpstr>PowerPoint Presentation</vt:lpstr>
      <vt:lpstr>We’re not the  Greenest city. Yet.</vt:lpstr>
      <vt:lpstr>PowerPoint Presentation</vt:lpstr>
      <vt:lpstr>PowerPoint Presentation</vt:lpstr>
      <vt:lpstr>PowerPoint Presentation</vt:lpstr>
      <vt:lpstr>PowerPoint Presentation</vt:lpstr>
      <vt:lpstr>Greetings from Vilnius. The greenest city  in the making.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Sustainability initiatives in Vilnius</dc:title>
  <cp:lastModifiedBy>Anton Nikitin</cp:lastModifiedBy>
  <cp:revision>18</cp:revision>
  <dcterms:modified xsi:type="dcterms:W3CDTF">2025-10-06T02:27:28Z</dcterms:modified>
</cp:coreProperties>
</file>